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DC26B-FF84-4AEB-8882-39D81F6FA020}"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C26B-FF84-4AEB-8882-39D81F6FA020}"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C26B-FF84-4AEB-8882-39D81F6FA020}"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C26B-FF84-4AEB-8882-39D81F6FA020}"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DC26B-FF84-4AEB-8882-39D81F6FA020}"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DC26B-FF84-4AEB-8882-39D81F6FA020}" type="datetimeFigureOut">
              <a:rPr lang="en-US" smtClean="0"/>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DC26B-FF84-4AEB-8882-39D81F6FA020}" type="datetimeFigureOut">
              <a:rPr lang="en-US" smtClean="0"/>
              <a:t>3/8/2012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DC26B-FF84-4AEB-8882-39D81F6FA020}" type="datetimeFigureOut">
              <a:rPr lang="en-US" smtClean="0"/>
              <a:t>3/8/2012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DC26B-FF84-4AEB-8882-39D81F6FA020}" type="datetimeFigureOut">
              <a:rPr lang="en-US" smtClean="0"/>
              <a:t>3/8/2012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DC26B-FF84-4AEB-8882-39D81F6FA020}" type="datetimeFigureOut">
              <a:rPr lang="en-US" smtClean="0"/>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DC26B-FF84-4AEB-8882-39D81F6FA020}" type="datetimeFigureOut">
              <a:rPr lang="en-US" smtClean="0"/>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D2291-EB0C-4DBA-9603-E0A82FF70F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DC26B-FF84-4AEB-8882-39D81F6FA020}" type="datetimeFigureOut">
              <a:rPr lang="en-US" smtClean="0"/>
              <a:t>3/8/2012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D2291-EB0C-4DBA-9603-E0A82FF70F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Gratitude</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Quality or condition of being thankful; </a:t>
            </a:r>
            <a:r>
              <a:rPr lang="en-US" dirty="0" smtClean="0"/>
              <a:t>the</a:t>
            </a:r>
          </a:p>
          <a:p>
            <a:pPr>
              <a:buNone/>
            </a:pPr>
            <a:r>
              <a:rPr lang="en-US" dirty="0"/>
              <a:t>	</a:t>
            </a:r>
            <a:r>
              <a:rPr lang="en-US" dirty="0" smtClean="0"/>
              <a:t>appreciation </a:t>
            </a:r>
            <a:r>
              <a:rPr lang="en-US" dirty="0"/>
              <a:t>of an inclination to return</a:t>
            </a:r>
          </a:p>
          <a:p>
            <a:pPr>
              <a:buNone/>
            </a:pPr>
            <a:r>
              <a:rPr lang="en-US" dirty="0" smtClean="0"/>
              <a:t>	kindness</a:t>
            </a:r>
          </a:p>
          <a:p>
            <a:r>
              <a:rPr lang="en-US" dirty="0" smtClean="0"/>
              <a:t>A </a:t>
            </a:r>
            <a:r>
              <a:rPr lang="en-US" dirty="0"/>
              <a:t>felt sense of wonder, thankfulness and</a:t>
            </a:r>
          </a:p>
          <a:p>
            <a:pPr>
              <a:buNone/>
            </a:pPr>
            <a:r>
              <a:rPr lang="en-US" dirty="0" smtClean="0"/>
              <a:t>	appreciation </a:t>
            </a:r>
            <a:r>
              <a:rPr lang="en-US" dirty="0"/>
              <a:t>for </a:t>
            </a:r>
            <a:r>
              <a:rPr lang="en-US" dirty="0" smtClean="0"/>
              <a:t>life</a:t>
            </a:r>
            <a:endParaRPr lang="en-US" dirty="0"/>
          </a:p>
          <a:p>
            <a:r>
              <a:rPr lang="en-US" dirty="0" smtClean="0"/>
              <a:t>A </a:t>
            </a:r>
            <a:r>
              <a:rPr lang="en-US" dirty="0"/>
              <a:t>cognitive-affective state, </a:t>
            </a:r>
            <a:r>
              <a:rPr lang="en-US" dirty="0" smtClean="0"/>
              <a:t>prototypically </a:t>
            </a:r>
            <a:r>
              <a:rPr lang="en-US" dirty="0"/>
              <a:t>related to the perception that one has received </a:t>
            </a:r>
            <a:r>
              <a:rPr lang="en-US" dirty="0" smtClean="0"/>
              <a:t>a personal </a:t>
            </a:r>
            <a:r>
              <a:rPr lang="en-US" dirty="0"/>
              <a:t>benefit that was neither earned </a:t>
            </a:r>
            <a:r>
              <a:rPr lang="en-US" dirty="0" smtClean="0"/>
              <a:t>nor deserved</a:t>
            </a:r>
            <a:r>
              <a:rPr lang="en-US" dirty="0"/>
              <a:t>, but bestowed through the good </a:t>
            </a:r>
            <a:r>
              <a:rPr lang="en-US" dirty="0" smtClean="0"/>
              <a:t>intentions of </a:t>
            </a:r>
            <a:r>
              <a:rPr lang="en-US" dirty="0"/>
              <a:t>some benevolent source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Benefits</a:t>
            </a:r>
            <a:endParaRPr lang="en-US" dirty="0"/>
          </a:p>
        </p:txBody>
      </p:sp>
      <p:sp>
        <p:nvSpPr>
          <p:cNvPr id="3" name="Content Placeholder 2"/>
          <p:cNvSpPr>
            <a:spLocks noGrp="1"/>
          </p:cNvSpPr>
          <p:nvPr>
            <p:ph idx="1"/>
          </p:nvPr>
        </p:nvSpPr>
        <p:spPr/>
        <p:txBody>
          <a:bodyPr>
            <a:normAutofit/>
          </a:bodyPr>
          <a:lstStyle/>
          <a:p>
            <a:r>
              <a:rPr lang="en-US" dirty="0" smtClean="0"/>
              <a:t>In addition </a:t>
            </a:r>
            <a:r>
              <a:rPr lang="en-US" dirty="0"/>
              <a:t>to enhancing one’s general sense of </a:t>
            </a:r>
            <a:r>
              <a:rPr lang="en-US" dirty="0" smtClean="0"/>
              <a:t>well-being, those </a:t>
            </a:r>
            <a:r>
              <a:rPr lang="en-US" dirty="0"/>
              <a:t>who engage in practicing gratitude report significantly</a:t>
            </a:r>
          </a:p>
          <a:p>
            <a:pPr lvl="1"/>
            <a:r>
              <a:rPr lang="en-US" dirty="0"/>
              <a:t>greater happiness, optimism, and </a:t>
            </a:r>
            <a:r>
              <a:rPr lang="en-US" dirty="0" smtClean="0"/>
              <a:t>satisfaction with </a:t>
            </a:r>
            <a:r>
              <a:rPr lang="en-US" dirty="0"/>
              <a:t>their </a:t>
            </a:r>
            <a:r>
              <a:rPr lang="en-US" dirty="0" smtClean="0"/>
              <a:t>lives </a:t>
            </a:r>
          </a:p>
          <a:p>
            <a:pPr lvl="1"/>
            <a:r>
              <a:rPr lang="en-US" dirty="0" smtClean="0"/>
              <a:t>greater </a:t>
            </a:r>
            <a:r>
              <a:rPr lang="en-US" dirty="0"/>
              <a:t>progress in attaining </a:t>
            </a:r>
            <a:r>
              <a:rPr lang="en-US" dirty="0" smtClean="0"/>
              <a:t>important life goals</a:t>
            </a:r>
          </a:p>
          <a:p>
            <a:pPr lvl="1"/>
            <a:r>
              <a:rPr lang="en-US" dirty="0" smtClean="0"/>
              <a:t>higher </a:t>
            </a:r>
            <a:r>
              <a:rPr lang="en-US" dirty="0"/>
              <a:t>frequency of feeling </a:t>
            </a:r>
            <a:r>
              <a:rPr lang="en-US" dirty="0" smtClean="0"/>
              <a:t>loved</a:t>
            </a:r>
          </a:p>
          <a:p>
            <a:pPr lvl="1"/>
            <a:r>
              <a:rPr lang="en-US" dirty="0"/>
              <a:t>l</a:t>
            </a:r>
            <a:r>
              <a:rPr lang="en-US" dirty="0" smtClean="0"/>
              <a:t>ower reported </a:t>
            </a:r>
            <a:r>
              <a:rPr lang="en-US" dirty="0"/>
              <a:t>incidence of stress and depression compared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Benefits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More enjoyment whatever circumstances they are in instead of ruminating over deficient or negative aspects of one’s life</a:t>
            </a:r>
          </a:p>
          <a:p>
            <a:r>
              <a:rPr lang="en-US" dirty="0" smtClean="0"/>
              <a:t>Greater optimism for the future</a:t>
            </a:r>
          </a:p>
          <a:p>
            <a:pPr lvl="1"/>
            <a:r>
              <a:rPr lang="en-US" dirty="0" smtClean="0"/>
              <a:t>Optimistic individuals report faster recovery and better quality of life after significant cardiac interventions such as coronary artery bypass surgery or	disorders such as myocardial infarction</a:t>
            </a:r>
            <a:r>
              <a:rPr lang="en-US" sz="800" dirty="0" smtClean="0"/>
              <a:t>. </a:t>
            </a:r>
          </a:p>
          <a:p>
            <a:pPr lvl="1"/>
            <a:r>
              <a:rPr lang="en-US" dirty="0" smtClean="0"/>
              <a:t>Optimism is inversely related to perceived levels of distress and rapid disease progression and is directly correlated with improved survival rates in persons with HIV, in some forms of cancer, in college students adapting to their initial semester, in pregnant women, and in elderly people</a:t>
            </a:r>
          </a:p>
          <a:p>
            <a:pPr lvl="1"/>
            <a:r>
              <a:rPr lang="en-US" dirty="0" smtClean="0"/>
              <a:t>Optimists experience significantly lower risks of fatal cardiovascular events and a reduced risk of mortality from all causes</a:t>
            </a:r>
          </a:p>
          <a:p>
            <a:r>
              <a:rPr lang="en-US" dirty="0" smtClean="0"/>
              <a:t>Also associated with lessening the negative affective states associated with stress and depression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Benefits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It has been recognized for some time that </a:t>
            </a:r>
            <a:r>
              <a:rPr lang="en-US" dirty="0" smtClean="0"/>
              <a:t>people who </a:t>
            </a:r>
            <a:r>
              <a:rPr lang="en-US" dirty="0"/>
              <a:t>report the highest levels of happiness are </a:t>
            </a:r>
            <a:r>
              <a:rPr lang="en-US" dirty="0" smtClean="0"/>
              <a:t>those who </a:t>
            </a:r>
            <a:r>
              <a:rPr lang="en-US" dirty="0"/>
              <a:t>report having strong social supports and many </a:t>
            </a:r>
            <a:r>
              <a:rPr lang="en-US" dirty="0" smtClean="0"/>
              <a:t>close relationships, and </a:t>
            </a:r>
            <a:r>
              <a:rPr lang="en-US" dirty="0"/>
              <a:t>that gratitude builds and </a:t>
            </a:r>
            <a:r>
              <a:rPr lang="en-US" dirty="0" smtClean="0"/>
              <a:t>strengthens social </a:t>
            </a:r>
            <a:r>
              <a:rPr lang="en-US" dirty="0"/>
              <a:t>bonds, friendships, and social supports, </a:t>
            </a:r>
            <a:r>
              <a:rPr lang="en-US" dirty="0" smtClean="0"/>
              <a:t>leaving those </a:t>
            </a:r>
            <a:r>
              <a:rPr lang="en-US" dirty="0"/>
              <a:t>who appreciate life and others feeling </a:t>
            </a:r>
            <a:r>
              <a:rPr lang="en-US" dirty="0" smtClean="0"/>
              <a:t>more loved </a:t>
            </a:r>
            <a:r>
              <a:rPr lang="en-US" dirty="0"/>
              <a:t>and cared for by </a:t>
            </a:r>
            <a:r>
              <a:rPr lang="en-US" dirty="0" smtClean="0"/>
              <a:t>others</a:t>
            </a:r>
          </a:p>
          <a:p>
            <a:r>
              <a:rPr lang="en-US" dirty="0" smtClean="0"/>
              <a:t>Some research points to the possibility that exercising gratitude may actually help to initiate relationships.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Benefits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Grateful people take better care of </a:t>
            </a:r>
            <a:r>
              <a:rPr lang="en-US" dirty="0" smtClean="0"/>
              <a:t>themselves and </a:t>
            </a:r>
            <a:r>
              <a:rPr lang="en-US" dirty="0"/>
              <a:t>engage in more protective health </a:t>
            </a:r>
            <a:r>
              <a:rPr lang="en-US" dirty="0" smtClean="0"/>
              <a:t>behaviors like </a:t>
            </a:r>
            <a:r>
              <a:rPr lang="en-US" dirty="0"/>
              <a:t>regular exercise, a healthy diet, and </a:t>
            </a:r>
            <a:r>
              <a:rPr lang="en-US" dirty="0" smtClean="0"/>
              <a:t>regular physical examinations.</a:t>
            </a:r>
            <a:r>
              <a:rPr lang="en-US" dirty="0"/>
              <a:t> </a:t>
            </a:r>
            <a:endParaRPr lang="en-US" dirty="0" smtClean="0"/>
          </a:p>
          <a:p>
            <a:r>
              <a:rPr lang="en-US" dirty="0" smtClean="0"/>
              <a:t>Have </a:t>
            </a:r>
            <a:r>
              <a:rPr lang="en-US" dirty="0"/>
              <a:t>higher levels of alertness, vitality, </a:t>
            </a:r>
            <a:r>
              <a:rPr lang="en-US" dirty="0" smtClean="0"/>
              <a:t>enthusiasm, determination</a:t>
            </a:r>
            <a:r>
              <a:rPr lang="en-US" dirty="0"/>
              <a:t>, attentiveness, and energy</a:t>
            </a:r>
          </a:p>
          <a:p>
            <a:r>
              <a:rPr lang="en-US" dirty="0" smtClean="0"/>
              <a:t>Spend </a:t>
            </a:r>
            <a:r>
              <a:rPr lang="en-US" dirty="0"/>
              <a:t>more time exercising</a:t>
            </a:r>
          </a:p>
          <a:p>
            <a:r>
              <a:rPr lang="en-US" dirty="0" smtClean="0"/>
              <a:t>Report </a:t>
            </a:r>
            <a:r>
              <a:rPr lang="en-US" dirty="0"/>
              <a:t>more hours of nightly sleep</a:t>
            </a:r>
          </a:p>
          <a:p>
            <a:r>
              <a:rPr lang="en-US" dirty="0" smtClean="0"/>
              <a:t>Report </a:t>
            </a:r>
            <a:r>
              <a:rPr lang="en-US" dirty="0"/>
              <a:t>a better quality sleep</a:t>
            </a:r>
          </a:p>
          <a:p>
            <a:r>
              <a:rPr lang="en-US" dirty="0" smtClean="0"/>
              <a:t>Experience </a:t>
            </a:r>
            <a:r>
              <a:rPr lang="en-US" dirty="0"/>
              <a:t>fewer physical symptoms such </a:t>
            </a:r>
            <a:r>
              <a:rPr lang="en-US" dirty="0" smtClean="0"/>
              <a:t>as headaches</a:t>
            </a:r>
            <a:r>
              <a:rPr lang="en-US" dirty="0"/>
              <a:t>, coughing, nausea, or pain</a:t>
            </a:r>
          </a:p>
          <a:p>
            <a:r>
              <a:rPr lang="en-US" dirty="0" smtClean="0"/>
              <a:t>Show </a:t>
            </a:r>
            <a:r>
              <a:rPr lang="en-US" dirty="0"/>
              <a:t>heightened immunity in both healthy </a:t>
            </a:r>
            <a:r>
              <a:rPr lang="en-US" dirty="0" smtClean="0"/>
              <a:t>and sick </a:t>
            </a:r>
            <a:r>
              <a:rPr lang="en-US" dirty="0"/>
              <a:t>persons</a:t>
            </a:r>
            <a:endParaRPr lang="en-US" dirty="0" smtClean="0"/>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991600" cy="6324600"/>
          </a:xfrm>
        </p:spPr>
        <p:txBody>
          <a:bodyPr>
            <a:normAutofit/>
          </a:bodyPr>
          <a:lstStyle/>
          <a:p>
            <a:pPr>
              <a:buNone/>
            </a:pPr>
            <a:r>
              <a:rPr lang="en-US" sz="9600" dirty="0" smtClean="0"/>
              <a:t>What is one thing you are thankful for?</a:t>
            </a:r>
            <a:endParaRPr lang="en-US" sz="9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275</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Gratitude</vt:lpstr>
      <vt:lpstr>Definitions</vt:lpstr>
      <vt:lpstr>Psychological Benefits</vt:lpstr>
      <vt:lpstr>Psychological Benefits</vt:lpstr>
      <vt:lpstr>Social Benefits</vt:lpstr>
      <vt:lpstr>Physical Benefits</vt:lpstr>
      <vt:lpstr>Slide 7</vt:lpstr>
    </vt:vector>
  </TitlesOfParts>
  <Company>North Georgia College 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jfroop</dc:creator>
  <cp:lastModifiedBy>jfroop</cp:lastModifiedBy>
  <cp:revision>3</cp:revision>
  <dcterms:created xsi:type="dcterms:W3CDTF">2012-03-08T12:15:23Z</dcterms:created>
  <dcterms:modified xsi:type="dcterms:W3CDTF">2012-03-08T12:41:49Z</dcterms:modified>
</cp:coreProperties>
</file>