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260" r:id="rId2"/>
    <p:sldId id="262" r:id="rId3"/>
    <p:sldId id="267" r:id="rId4"/>
    <p:sldId id="264" r:id="rId5"/>
    <p:sldId id="265" r:id="rId6"/>
    <p:sldId id="266" r:id="rId7"/>
    <p:sldId id="270" r:id="rId8"/>
    <p:sldId id="272" r:id="rId9"/>
    <p:sldId id="271" r:id="rId10"/>
    <p:sldId id="273" r:id="rId11"/>
    <p:sldId id="274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 varScale="1">
        <p:scale>
          <a:sx n="97" d="100"/>
          <a:sy n="97" d="100"/>
        </p:scale>
        <p:origin x="-11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70D6A4-CD16-4FEF-8513-84BF761C2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27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02E42-396A-4163-82A6-E67548666DA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3F299-B65D-495A-A70B-D85DEA479E9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3368F-0D61-4162-970C-40B41138408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B6FE4B-81A3-4848-81E4-7828A4B50FE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9041C-F797-42B9-BA7C-5FFB4EEFB9B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36883-CA43-4AE3-A794-95B5BCBC6A1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E42228-4E14-4237-B2B9-D57DF936AE3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6F18B-2201-4BA3-A9F4-284718FD042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FE55E-66D5-43B1-87F5-F3937844B0F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A35FA-319F-45D1-AC36-2F73D15D471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3F10D-2EA5-421A-BFFB-6B55B11A68F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2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E403-DFB7-4BDC-A5CD-42F64C084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CAA33-AE70-42BF-B1B9-F68288673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83C5-C51F-4533-A4DE-EE6E9DB81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F3662-992C-4F89-B7A3-70BCE0321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E6322-D58D-4AF8-95AF-F3B8627EF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A2AFF-06C0-434F-86E7-22703705A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40519-C122-469E-9DE5-C791539D8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68ECF-45EF-493C-8D1F-274B0414A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88B77-9505-4808-9FD7-DA77AC08E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FA9BE-77F2-407E-BD6B-6AB482C82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0F9CD-61A2-40C7-AAEB-62F6C7D14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pic>
          <p:nvPicPr>
            <p:cNvPr id="1034" name="Picture 5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5B6D10E-A4D6-4121-920A-8A808AB3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6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9144000" cy="6019799"/>
          </a:xfrm>
          <a:prstGeom prst="rect">
            <a:avLst/>
          </a:prstGeom>
          <a:noFill/>
        </p:spPr>
      </p:pic>
      <p:pic>
        <p:nvPicPr>
          <p:cNvPr id="5" name="~PP2566.WAV">
            <a:hlinkClick r:id="" action="ppaction://media"/>
          </p:cNvPr>
          <p:cNvPicPr>
            <a:picLocks noRot="1" noChangeAspect="1"/>
          </p:cNvPicPr>
          <p:nvPr>
            <a:wavAudioFile r:embed="rId1" name="~PP256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Dementia (Senility)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/>
              <a:t>A progressive deterioration of neural functioning associated with:</a:t>
            </a:r>
          </a:p>
          <a:p>
            <a:pPr lvl="1" eaLnBrk="1" hangingPunct="1"/>
            <a:r>
              <a:rPr lang="en-US" sz="1800" b="1" dirty="0" smtClean="0"/>
              <a:t>memory impairment</a:t>
            </a:r>
          </a:p>
          <a:p>
            <a:pPr lvl="1" eaLnBrk="1" hangingPunct="1"/>
            <a:r>
              <a:rPr lang="en-US" sz="1800" b="1" dirty="0" smtClean="0"/>
              <a:t>declines in tested intellectual ability</a:t>
            </a:r>
          </a:p>
          <a:p>
            <a:pPr lvl="1" eaLnBrk="1" hangingPunct="1"/>
            <a:r>
              <a:rPr lang="en-US" sz="1800" b="1" dirty="0" smtClean="0"/>
              <a:t>poor judgment, difficulty thinking abstractly</a:t>
            </a:r>
          </a:p>
          <a:p>
            <a:pPr lvl="1" eaLnBrk="1" hangingPunct="1"/>
            <a:r>
              <a:rPr lang="en-US" sz="1800" b="1" dirty="0" smtClean="0"/>
              <a:t>possible personality changes</a:t>
            </a:r>
          </a:p>
        </p:txBody>
      </p:sp>
      <p:pic>
        <p:nvPicPr>
          <p:cNvPr id="4" name="~PP2563.WAV">
            <a:hlinkClick r:id="" action="ppaction://media"/>
          </p:cNvPr>
          <p:cNvPicPr>
            <a:picLocks noRot="1" noChangeAspect="1"/>
          </p:cNvPicPr>
          <p:nvPr>
            <a:wavAudioFile r:embed="rId1" name="~PP256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Dementia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smtClean="0"/>
              <a:t>Alzheimer’s Disease (Dementia of the Alzheimer’s Type)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A progressive brain disease characterized by gradual loss of memory and intellectual functioning, personality changes, and eventual loss of the ability to care for oneself.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Accounts for 50 – 70% of dementia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4</a:t>
            </a:r>
            <a:r>
              <a:rPr lang="en-US" sz="2000" b="1" baseline="30000" smtClean="0"/>
              <a:t>th</a:t>
            </a:r>
            <a:r>
              <a:rPr lang="en-US" sz="2000" b="1" smtClean="0"/>
              <a:t> leading cause of death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Up to 10% over age 65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smtClean="0"/>
              <a:t>40% over age 70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None/>
            </a:pPr>
            <a:endParaRPr lang="en-US" sz="2000" b="1" smtClean="0"/>
          </a:p>
        </p:txBody>
      </p:sp>
      <p:pic>
        <p:nvPicPr>
          <p:cNvPr id="4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4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Characterized by: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Abnormal social development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/>
              <a:t>Failure to relate to others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Impaired language and communication skills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/>
              <a:t>Lack of speech or ability to initiate or sustain conversation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Repetitive, stereotyped behavior and restrictive behavior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/>
              <a:t>Most comfortable with sameness of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Must show abnormal functioning  in social behavior, communication, or imaginative play before age 3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May or may not have intellectual impairment</a:t>
            </a:r>
          </a:p>
        </p:txBody>
      </p:sp>
      <p:pic>
        <p:nvPicPr>
          <p:cNvPr id="4" name="~PP263.WAV">
            <a:hlinkClick r:id="" action="ppaction://media"/>
          </p:cNvPr>
          <p:cNvPicPr>
            <a:picLocks noRot="1" noChangeAspect="1"/>
          </p:cNvPicPr>
          <p:nvPr>
            <a:wavAudioFile r:embed="rId1" name="~PP26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3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Autism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/>
              <a:t>Effects approx 1/150 births</a:t>
            </a:r>
          </a:p>
          <a:p>
            <a:pPr eaLnBrk="1" hangingPunct="1"/>
            <a:r>
              <a:rPr lang="en-US" sz="2000" b="1" dirty="0" smtClean="0"/>
              <a:t>4/1 boys</a:t>
            </a:r>
          </a:p>
          <a:p>
            <a:pPr eaLnBrk="1" hangingPunct="1"/>
            <a:r>
              <a:rPr lang="en-US" sz="2000" b="1" dirty="0" smtClean="0"/>
              <a:t>Generally becomes evident between 18 to 30 months of age but often not diagnosed until around age 6</a:t>
            </a:r>
          </a:p>
        </p:txBody>
      </p:sp>
      <p:pic>
        <p:nvPicPr>
          <p:cNvPr id="4" name="~PP1016.WAV">
            <a:hlinkClick r:id="" action="ppaction://media"/>
          </p:cNvPr>
          <p:cNvPicPr>
            <a:picLocks noRot="1" noChangeAspect="1"/>
          </p:cNvPicPr>
          <p:nvPr>
            <a:wavAudioFile r:embed="rId1" name="~PP101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Causes of Autism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smtClean="0"/>
              <a:t>Theory of Mind Hypothesis</a:t>
            </a:r>
          </a:p>
          <a:p>
            <a:pPr lvl="1" eaLnBrk="1" hangingPunct="1"/>
            <a:r>
              <a:rPr lang="en-US" sz="2000" b="1" smtClean="0"/>
              <a:t>Failure to develop Theory of Mind</a:t>
            </a:r>
          </a:p>
          <a:p>
            <a:pPr eaLnBrk="1" hangingPunct="1"/>
            <a:r>
              <a:rPr lang="en-US" sz="2000" b="1" smtClean="0"/>
              <a:t>Executive Dysfunction Hypothesis</a:t>
            </a:r>
          </a:p>
          <a:p>
            <a:pPr lvl="1" eaLnBrk="1" hangingPunct="1"/>
            <a:r>
              <a:rPr lang="en-US" sz="2000" b="1" smtClean="0"/>
              <a:t>Deficit in the higher-level control functions associated with the prefrontal cortex of the brain that allows planning, adaptation to change, etc.</a:t>
            </a:r>
          </a:p>
          <a:p>
            <a:pPr eaLnBrk="1" hangingPunct="1"/>
            <a:r>
              <a:rPr lang="en-US" sz="2000" b="1" smtClean="0"/>
              <a:t>Weak Central Coherence Hypothesis</a:t>
            </a:r>
          </a:p>
          <a:p>
            <a:pPr lvl="1" eaLnBrk="1" hangingPunct="1"/>
            <a:r>
              <a:rPr lang="en-US" sz="2000" b="1" smtClean="0"/>
              <a:t>Can focus on specifics but not the big picture</a:t>
            </a:r>
          </a:p>
          <a:p>
            <a:pPr lvl="1" eaLnBrk="1" hangingPunct="1"/>
            <a:r>
              <a:rPr lang="en-US" sz="2000" b="1" smtClean="0"/>
              <a:t>Allows development of special talents in specific areas (savant syndrome or intelligence)</a:t>
            </a:r>
          </a:p>
        </p:txBody>
      </p:sp>
      <p:pic>
        <p:nvPicPr>
          <p:cNvPr id="4" name="~PP242.WAV">
            <a:hlinkClick r:id="" action="ppaction://media"/>
          </p:cNvPr>
          <p:cNvPicPr>
            <a:picLocks noRot="1" noChangeAspect="1"/>
          </p:cNvPicPr>
          <p:nvPr>
            <a:wavAudioFile r:embed="rId2" name="~PP24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Asperger’s Disorder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/>
              <a:t>A milder form of PDD</a:t>
            </a:r>
          </a:p>
          <a:p>
            <a:pPr eaLnBrk="1" hangingPunct="1"/>
            <a:r>
              <a:rPr lang="en-US" sz="2000" b="1" dirty="0" smtClean="0"/>
              <a:t>Characterized by:</a:t>
            </a:r>
          </a:p>
          <a:p>
            <a:pPr lvl="1" eaLnBrk="1" hangingPunct="1"/>
            <a:r>
              <a:rPr lang="en-US" sz="2000" b="1" dirty="0" smtClean="0"/>
              <a:t>Poor social interaction</a:t>
            </a:r>
          </a:p>
          <a:p>
            <a:pPr lvl="1" eaLnBrk="1" hangingPunct="1"/>
            <a:r>
              <a:rPr lang="en-US" sz="2000" b="1" dirty="0" smtClean="0"/>
              <a:t>Development of narrow, obsessive or repetitive behavior</a:t>
            </a:r>
          </a:p>
          <a:p>
            <a:pPr lvl="1" eaLnBrk="1" hangingPunct="1"/>
            <a:r>
              <a:rPr lang="en-US" sz="2000" b="1" dirty="0" smtClean="0"/>
              <a:t>Not as significantly impaired in intellect or language</a:t>
            </a:r>
          </a:p>
        </p:txBody>
      </p:sp>
      <p:pic>
        <p:nvPicPr>
          <p:cNvPr id="4" name="~PP1528.WAV">
            <a:hlinkClick r:id="" action="ppaction://media"/>
          </p:cNvPr>
          <p:cNvPicPr>
            <a:picLocks noRot="1" noChangeAspect="1"/>
          </p:cNvPicPr>
          <p:nvPr>
            <a:wavAudioFile r:embed="rId1" name="~PP152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8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Attention Deficit Hyperactivity Disorder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 smtClean="0"/>
              <a:t>Some combination of three main characteristics:</a:t>
            </a:r>
          </a:p>
          <a:p>
            <a:pPr lvl="1" eaLnBrk="1" hangingPunct="1"/>
            <a:r>
              <a:rPr lang="en-US" sz="2000" b="1" smtClean="0"/>
              <a:t>Inattention</a:t>
            </a:r>
          </a:p>
          <a:p>
            <a:pPr lvl="1" eaLnBrk="1" hangingPunct="1"/>
            <a:r>
              <a:rPr lang="en-US" sz="2000" b="1" smtClean="0"/>
              <a:t>Impulsivity</a:t>
            </a:r>
          </a:p>
          <a:p>
            <a:pPr lvl="1" eaLnBrk="1" hangingPunct="1"/>
            <a:r>
              <a:rPr lang="en-US" sz="2000" b="1" smtClean="0"/>
              <a:t>Hyperactivity</a:t>
            </a:r>
          </a:p>
          <a:p>
            <a:pPr eaLnBrk="1" hangingPunct="1"/>
            <a:r>
              <a:rPr lang="en-US" sz="2000" b="1" smtClean="0"/>
              <a:t>Effects approx 3 – 5% of children</a:t>
            </a:r>
          </a:p>
          <a:p>
            <a:pPr eaLnBrk="1" hangingPunct="1"/>
            <a:r>
              <a:rPr lang="en-US" sz="2000" b="1" smtClean="0"/>
              <a:t>Boys 2/1</a:t>
            </a:r>
          </a:p>
        </p:txBody>
      </p:sp>
      <p:pic>
        <p:nvPicPr>
          <p:cNvPr id="5" name="~PP1031.WAV">
            <a:hlinkClick r:id="" action="ppaction://media"/>
          </p:cNvPr>
          <p:cNvPicPr>
            <a:picLocks noRot="1" noChangeAspect="1"/>
          </p:cNvPicPr>
          <p:nvPr>
            <a:wavAudioFile r:embed="rId1" name="~PP103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Conduct Problems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Oppositional Defiant Disorder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Non delinquent negativistic or oppositional 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Defy authority by arguing with parents and teachers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Refuse to follow requests and directives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Deliberately annoy others and they themselves are easily annoyed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Conduct Disorder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Purposeful and intentional engagement in patterns of antisocial behavior that violates social norms and the rights of others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Boys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/>
              <a:t>Stealing, fighting, vandalism, disciplinary problems at school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/>
              <a:t>Girls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/>
              <a:t>Lying, truancy, running away, substance use, and prostitution</a:t>
            </a:r>
          </a:p>
          <a:p>
            <a:pPr eaLnBrk="1" hangingPunct="1">
              <a:lnSpc>
                <a:spcPct val="90000"/>
              </a:lnSpc>
            </a:pPr>
            <a:endParaRPr lang="en-US" sz="2000" b="1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800" b="1" dirty="0" smtClean="0"/>
          </a:p>
        </p:txBody>
      </p:sp>
      <p:pic>
        <p:nvPicPr>
          <p:cNvPr id="4" name="~PP2644.WAV">
            <a:hlinkClick r:id="" action="ppaction://media"/>
          </p:cNvPr>
          <p:cNvPicPr>
            <a:picLocks noRot="1" noChangeAspect="1"/>
          </p:cNvPicPr>
          <p:nvPr>
            <a:wavAudioFile r:embed="rId1" name="~PP264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Depression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800" b="1" smtClean="0"/>
              <a:t>Similar feelings of helplessness, distorted thinking patterns, low self esteem and perceptions of confidence seen in all ages </a:t>
            </a:r>
          </a:p>
          <a:p>
            <a:pPr eaLnBrk="1" hangingPunct="1"/>
            <a:r>
              <a:rPr lang="en-US" sz="1800" b="1" smtClean="0"/>
              <a:t>Symptoms can include:</a:t>
            </a:r>
          </a:p>
          <a:p>
            <a:pPr lvl="1" eaLnBrk="1" hangingPunct="1"/>
            <a:r>
              <a:rPr lang="en-US" sz="1800" b="1" smtClean="0"/>
              <a:t>Loss of interest in activities</a:t>
            </a:r>
          </a:p>
          <a:p>
            <a:pPr lvl="1" eaLnBrk="1" hangingPunct="1"/>
            <a:r>
              <a:rPr lang="en-US" sz="1800" b="1" smtClean="0"/>
              <a:t>Weight gain or loss</a:t>
            </a:r>
          </a:p>
          <a:p>
            <a:pPr lvl="1" eaLnBrk="1" hangingPunct="1"/>
            <a:r>
              <a:rPr lang="en-US" sz="1800" b="1" smtClean="0"/>
              <a:t>Insomnia or hypersomnia</a:t>
            </a:r>
          </a:p>
          <a:p>
            <a:pPr lvl="1" eaLnBrk="1" hangingPunct="1"/>
            <a:r>
              <a:rPr lang="en-US" sz="1800" b="1" smtClean="0"/>
              <a:t>Lack of energy</a:t>
            </a:r>
          </a:p>
          <a:p>
            <a:pPr lvl="1" eaLnBrk="1" hangingPunct="1"/>
            <a:r>
              <a:rPr lang="en-US" sz="1800" b="1" smtClean="0"/>
              <a:t>Feelings of worthlessness or guilt</a:t>
            </a:r>
          </a:p>
          <a:p>
            <a:pPr lvl="1" eaLnBrk="1" hangingPunct="1"/>
            <a:r>
              <a:rPr lang="en-US" sz="1800" b="1" smtClean="0"/>
              <a:t>Reduced concentration or ability to make decisions</a:t>
            </a:r>
          </a:p>
          <a:p>
            <a:pPr lvl="1" eaLnBrk="1" hangingPunct="1"/>
            <a:r>
              <a:rPr lang="en-US" sz="1800" b="1" smtClean="0"/>
              <a:t>Suicidal or homicidal thoughts</a:t>
            </a:r>
          </a:p>
          <a:p>
            <a:pPr lvl="1" eaLnBrk="1" hangingPunct="1"/>
            <a:endParaRPr lang="en-US" sz="1800" b="1" smtClean="0"/>
          </a:p>
          <a:p>
            <a:pPr eaLnBrk="1" hangingPunct="1">
              <a:buFont typeface="Symbol" pitchFamily="18" charset="2"/>
              <a:buNone/>
            </a:pPr>
            <a:endParaRPr lang="en-US" sz="1800" b="1" smtClean="0"/>
          </a:p>
        </p:txBody>
      </p:sp>
      <p:pic>
        <p:nvPicPr>
          <p:cNvPr id="4" name="~PP2617.WAV">
            <a:hlinkClick r:id="" action="ppaction://media"/>
          </p:cNvPr>
          <p:cNvPicPr>
            <a:picLocks noRot="1" noChangeAspect="1"/>
          </p:cNvPicPr>
          <p:nvPr>
            <a:wavAudioFile r:embed="rId1" name="~PP261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Depression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800" b="1" smtClean="0"/>
              <a:t>Children:</a:t>
            </a:r>
          </a:p>
          <a:p>
            <a:pPr lvl="1" eaLnBrk="1" hangingPunct="1"/>
            <a:r>
              <a:rPr lang="en-US" sz="1800" b="1" smtClean="0"/>
              <a:t>Refusal to attend school</a:t>
            </a:r>
          </a:p>
          <a:p>
            <a:pPr lvl="1" eaLnBrk="1" hangingPunct="1"/>
            <a:r>
              <a:rPr lang="en-US" sz="1800" b="1" smtClean="0"/>
              <a:t>Fear of parents dying</a:t>
            </a:r>
          </a:p>
          <a:p>
            <a:pPr lvl="1" eaLnBrk="1" hangingPunct="1"/>
            <a:r>
              <a:rPr lang="en-US" sz="1800" b="1" smtClean="0"/>
              <a:t>Conduct disorders</a:t>
            </a:r>
          </a:p>
          <a:p>
            <a:pPr lvl="1" eaLnBrk="1" hangingPunct="1"/>
            <a:r>
              <a:rPr lang="en-US" sz="1800" b="1" smtClean="0"/>
              <a:t>Academic problems</a:t>
            </a:r>
          </a:p>
          <a:p>
            <a:pPr lvl="1" eaLnBrk="1" hangingPunct="1"/>
            <a:r>
              <a:rPr lang="en-US" sz="1800" b="1" smtClean="0"/>
              <a:t>Physical complaints</a:t>
            </a:r>
          </a:p>
          <a:p>
            <a:pPr lvl="1" eaLnBrk="1" hangingPunct="1"/>
            <a:r>
              <a:rPr lang="en-US" sz="1800" b="1" smtClean="0"/>
              <a:t>Hyperactivity</a:t>
            </a:r>
          </a:p>
          <a:p>
            <a:pPr eaLnBrk="1" hangingPunct="1"/>
            <a:r>
              <a:rPr lang="en-US" sz="1800" b="1" smtClean="0"/>
              <a:t>Adolescents:</a:t>
            </a:r>
          </a:p>
          <a:p>
            <a:pPr lvl="1" eaLnBrk="1" hangingPunct="1"/>
            <a:r>
              <a:rPr lang="en-US" sz="1800" b="1" smtClean="0"/>
              <a:t>Aggressiveness</a:t>
            </a:r>
          </a:p>
          <a:p>
            <a:pPr lvl="1" eaLnBrk="1" hangingPunct="1"/>
            <a:r>
              <a:rPr lang="en-US" sz="1800" b="1" smtClean="0"/>
              <a:t>Sexual acting out</a:t>
            </a:r>
          </a:p>
          <a:p>
            <a:pPr lvl="1" eaLnBrk="1" hangingPunct="1">
              <a:buFontTx/>
              <a:buNone/>
            </a:pPr>
            <a:endParaRPr lang="en-US" sz="1800" b="1" smtClean="0"/>
          </a:p>
          <a:p>
            <a:pPr lvl="1" eaLnBrk="1" hangingPunct="1"/>
            <a:endParaRPr lang="en-US" sz="1800" b="1" smtClean="0"/>
          </a:p>
        </p:txBody>
      </p:sp>
      <p:pic>
        <p:nvPicPr>
          <p:cNvPr id="4" name="~PP4043.WAV">
            <a:hlinkClick r:id="" action="ppaction://media"/>
          </p:cNvPr>
          <p:cNvPicPr>
            <a:picLocks noRot="1" noChangeAspect="1"/>
          </p:cNvPicPr>
          <p:nvPr>
            <a:wavAudioFile r:embed="rId2" name="~PP4043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0.1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2.6"/>
</p:tagLst>
</file>

<file path=ppt/theme/theme1.xml><?xml version="1.0" encoding="utf-8"?>
<a:theme xmlns:a="http://schemas.openxmlformats.org/drawingml/2006/main" name="Lock And Key">
  <a:themeElements>
    <a:clrScheme name="Lock And Key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BCBCB"/>
      </a:accent1>
      <a:accent2>
        <a:srgbClr val="5F5F5F"/>
      </a:accent2>
      <a:accent3>
        <a:srgbClr val="FFFFFF"/>
      </a:accent3>
      <a:accent4>
        <a:srgbClr val="000000"/>
      </a:accent4>
      <a:accent5>
        <a:srgbClr val="E2E2E2"/>
      </a:accent5>
      <a:accent6>
        <a:srgbClr val="555555"/>
      </a:accent6>
      <a:hlink>
        <a:srgbClr val="969696"/>
      </a:hlink>
      <a:folHlink>
        <a:srgbClr val="EAEAEA"/>
      </a:folHlink>
    </a:clrScheme>
    <a:fontScheme name="Lock And Key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Designs\Lock And Key.pot</Template>
  <TotalTime>685</TotalTime>
  <Words>470</Words>
  <Application>Microsoft Office PowerPoint</Application>
  <PresentationFormat>On-screen Show (4:3)</PresentationFormat>
  <Paragraphs>92</Paragraphs>
  <Slides>11</Slides>
  <Notes>11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Lock And Key</vt:lpstr>
      <vt:lpstr>PowerPoint Presentation</vt:lpstr>
      <vt:lpstr>Autism</vt:lpstr>
      <vt:lpstr>Autism</vt:lpstr>
      <vt:lpstr>Causes of Autism</vt:lpstr>
      <vt:lpstr>Asperger’s Disorder</vt:lpstr>
      <vt:lpstr>Attention Deficit Hyperactivity Disorder</vt:lpstr>
      <vt:lpstr>Conduct Problems</vt:lpstr>
      <vt:lpstr>Depression</vt:lpstr>
      <vt:lpstr>Depression</vt:lpstr>
      <vt:lpstr>Dementia (Senility)</vt:lpstr>
      <vt:lpstr>Dementia</vt:lpstr>
    </vt:vector>
  </TitlesOfParts>
  <Company>North Georgia College &amp;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Psychopathology</dc:title>
  <dc:creator>John Roop</dc:creator>
  <cp:lastModifiedBy>John Roop</cp:lastModifiedBy>
  <cp:revision>32</cp:revision>
  <dcterms:created xsi:type="dcterms:W3CDTF">2007-04-18T22:42:41Z</dcterms:created>
  <dcterms:modified xsi:type="dcterms:W3CDTF">2013-04-23T11:00:44Z</dcterms:modified>
</cp:coreProperties>
</file>